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9" r:id="rId1"/>
  </p:sldMasterIdLst>
  <p:notesMasterIdLst>
    <p:notesMasterId r:id="rId14"/>
  </p:notesMasterIdLst>
  <p:sldIdLst>
    <p:sldId id="334" r:id="rId2"/>
    <p:sldId id="257" r:id="rId3"/>
    <p:sldId id="339" r:id="rId4"/>
    <p:sldId id="351" r:id="rId5"/>
    <p:sldId id="354" r:id="rId6"/>
    <p:sldId id="348" r:id="rId7"/>
    <p:sldId id="349" r:id="rId8"/>
    <p:sldId id="352" r:id="rId9"/>
    <p:sldId id="356" r:id="rId10"/>
    <p:sldId id="287" r:id="rId11"/>
    <p:sldId id="355" r:id="rId12"/>
    <p:sldId id="346" r:id="rId13"/>
  </p:sldIdLst>
  <p:sldSz cx="13004800" cy="97536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EB Garamond"/>
      <p:regular r:id="rId19"/>
      <p:bold r:id="rId20"/>
      <p:italic r:id="rId21"/>
      <p:boldItalic r:id="rId22"/>
    </p:embeddedFon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Helvetica Neue Light" panose="02000403000000020004" pitchFamily="2" charset="0"/>
      <p:regular r:id="rId27"/>
      <p:bold r:id="rId28"/>
      <p:italic r:id="rId29"/>
      <p:boldItalic r:id="rId30"/>
    </p:embeddedFont>
    <p:embeddedFont>
      <p:font typeface="Monda" panose="02000503000000000000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8"/>
    <p:restoredTop sz="86485"/>
  </p:normalViewPr>
  <p:slideViewPr>
    <p:cSldViewPr snapToGrid="0" snapToObjects="1">
      <p:cViewPr varScale="1">
        <p:scale>
          <a:sx n="79" d="100"/>
          <a:sy n="79" d="100"/>
        </p:scale>
        <p:origin x="2040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THE RISE LOGO HERE SOMEWHERE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36852-E87F-8C42-B185-79E434B0993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8500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Load video here</a:t>
            </a:r>
            <a:endParaRPr dirty="0"/>
          </a:p>
        </p:txBody>
      </p:sp>
      <p:sp>
        <p:nvSpPr>
          <p:cNvPr id="343" name="Google Shape;34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THE RISE LOGO HERE SOMEWHERE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36852-E87F-8C42-B185-79E434B0993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7221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0037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37548d906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37548d906_0_4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Sources: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Historians pull primary and secondary sources from a variety of sources in a variety of formats: insist on the heterogenous nature of the sources, as well as the fact that some are open access while others are licensed.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Digital Tools: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While sources and tools are already digital, historians cannot simply combine them for research for various reasons.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37548d906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37548d906_2_2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Solution:</a:t>
            </a:r>
            <a:r>
              <a:rPr lang="en-US" sz="1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RISE allows researchers to access resources, and to use research tools to work on them, from multiple providers through protected APIs or a browser interface. RISE implements a Policy Decision Point (PDP) to regulate and keep track of interactions between research tools and resources to ensure licensing compliance.</a:t>
            </a:r>
            <a:endParaRPr sz="1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solidFill>
                  <a:schemeClr val="dk1"/>
                </a:solidFill>
              </a:rPr>
              <a:t>instead of creating multiple giant silos in the web, we follow a design that is very distributed network etc. via protected APIs.</a:t>
            </a:r>
            <a:endParaRPr sz="1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</a:rPr>
              <a:t>authentication is important for licensed materials… then every resource providers could be connected to any research tools.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1000" dirty="0"/>
              <a:t>A common </a:t>
            </a:r>
            <a:r>
              <a:rPr lang="en-US" sz="1000" i="1" dirty="0">
                <a:solidFill>
                  <a:srgbClr val="E13068"/>
                </a:solidFill>
              </a:rPr>
              <a:t>API</a:t>
            </a:r>
            <a:r>
              <a:rPr lang="en-US" sz="1000" dirty="0">
                <a:solidFill>
                  <a:srgbClr val="E13068"/>
                </a:solidFill>
              </a:rPr>
              <a:t> </a:t>
            </a:r>
            <a:r>
              <a:rPr lang="en-US" sz="1000" dirty="0"/>
              <a:t>(a language that everyone talks) for transferring texts between databases and tools </a:t>
            </a:r>
            <a:r>
              <a:rPr lang="en-US" sz="1000" dirty="0">
                <a:solidFill>
                  <a:srgbClr val="E13068"/>
                </a:solidFill>
              </a:rPr>
              <a:t>=&gt; SHINE</a:t>
            </a:r>
          </a:p>
          <a:p>
            <a:endParaRPr lang="en-US" sz="1000" dirty="0"/>
          </a:p>
          <a:p>
            <a:r>
              <a:rPr lang="en-US" sz="1000" dirty="0"/>
              <a:t>A secure and trust-worthy </a:t>
            </a:r>
            <a:r>
              <a:rPr lang="en-US" sz="1000" i="1" dirty="0">
                <a:solidFill>
                  <a:srgbClr val="E13068"/>
                </a:solidFill>
              </a:rPr>
              <a:t>guard</a:t>
            </a:r>
            <a:r>
              <a:rPr lang="en-US" sz="1000" dirty="0">
                <a:solidFill>
                  <a:srgbClr val="E13068"/>
                </a:solidFill>
              </a:rPr>
              <a:t> </a:t>
            </a:r>
            <a:r>
              <a:rPr lang="en-US" sz="1000" dirty="0"/>
              <a:t>in between every transfer to make sure a text is transferred to an authenticated user from an authorized institute </a:t>
            </a:r>
            <a:r>
              <a:rPr lang="en-US" sz="1000" dirty="0">
                <a:solidFill>
                  <a:srgbClr val="E13068"/>
                </a:solidFill>
              </a:rPr>
              <a:t>=&gt; RISE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9246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37548d906_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37548d906_9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Important to note that RISE is not a platform! No re-creating silos of databases or duplicating efforts to design brand-new tools. Distributing various types of resources in a unified and generic way to a variety of tools using machine-to-machine communication.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075232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37548d906_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37548d906_9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Important to note that RISE is not a platform! No re-creating silos of databases or duplicating efforts to design brand-new tools. Distributing various types of resources in a unified and generic way to a variety of tools using machine-to-machine communication.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1005075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37548d906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37548d906_2_2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0230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37548d906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37548d906_2_2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9231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37548d906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37548d906_2_2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4346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37548d906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37548d906_2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faced with two challenges: 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3739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43307" y="843899"/>
            <a:ext cx="12118200" cy="10860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43307" y="2185434"/>
            <a:ext cx="12118200" cy="64785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/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2500"/>
              </a:spcBef>
              <a:spcAft>
                <a:spcPts val="25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732159" y="1334586"/>
            <a:ext cx="11540400" cy="128100"/>
          </a:xfrm>
          <a:prstGeom prst="rect">
            <a:avLst/>
          </a:prstGeom>
          <a:solidFill>
            <a:srgbClr val="EF7C00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7"/>
          <p:cNvSpPr/>
          <p:nvPr/>
        </p:nvSpPr>
        <p:spPr>
          <a:xfrm>
            <a:off x="732159" y="9190400"/>
            <a:ext cx="11540400" cy="128100"/>
          </a:xfrm>
          <a:prstGeom prst="rect">
            <a:avLst/>
          </a:prstGeom>
          <a:solidFill>
            <a:srgbClr val="9D8E8F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733778" y="51199"/>
            <a:ext cx="11538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da"/>
              <a:buNone/>
              <a:defRPr sz="3000" b="0" i="0" u="none" strike="noStrike" cap="none">
                <a:solidFill>
                  <a:srgbClr val="000000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732159" y="2092413"/>
            <a:ext cx="11540400" cy="6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Times New Roman Regular" panose="02020603050405020304" pitchFamily="18" charset="0"/>
                <a:ea typeface="Times New Roman Regular" panose="02020603050405020304" pitchFamily="18" charset="0"/>
                <a:cs typeface="Times New Roman Regular" panose="02020603050405020304" pitchFamily="18" charset="0"/>
                <a:sym typeface="EB Garamond"/>
              </a:defRPr>
            </a:lvl1pPr>
            <a:lvl2pPr marL="914400" marR="0" lvl="1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Char char="•"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363519" y="9390080"/>
            <a:ext cx="2424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">
  <p:cSld name="Two Content 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732159" y="1334586"/>
            <a:ext cx="11540400" cy="128100"/>
          </a:xfrm>
          <a:prstGeom prst="rect">
            <a:avLst/>
          </a:prstGeom>
          <a:solidFill>
            <a:srgbClr val="EF7C00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8"/>
          <p:cNvSpPr/>
          <p:nvPr/>
        </p:nvSpPr>
        <p:spPr>
          <a:xfrm>
            <a:off x="732159" y="9190400"/>
            <a:ext cx="11540400" cy="128100"/>
          </a:xfrm>
          <a:prstGeom prst="rect">
            <a:avLst/>
          </a:prstGeom>
          <a:solidFill>
            <a:srgbClr val="9D8E8F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733778" y="51199"/>
            <a:ext cx="11538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da"/>
              <a:buNone/>
              <a:defRPr sz="3000" b="0" i="0" u="none" strike="noStrike" cap="none">
                <a:solidFill>
                  <a:srgbClr val="000000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363519" y="9390080"/>
            <a:ext cx="2424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733778" y="2092960"/>
            <a:ext cx="5642100" cy="6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Times New Roman Regular" panose="02020603050405020304" pitchFamily="18" charset="0"/>
                <a:ea typeface="Times New Roman Regular" panose="02020603050405020304" pitchFamily="18" charset="0"/>
                <a:cs typeface="Times New Roman Regular" panose="02020603050405020304" pitchFamily="18" charset="0"/>
                <a:sym typeface="EB Garamond"/>
              </a:defRPr>
            </a:lvl1pPr>
            <a:lvl2pPr marL="914400" marR="0" lvl="1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Char char="•"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1">
  <p:cSld name="Title &amp; Bullets 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/>
          <a:lstStyle>
            <a:lvl1pPr marL="457200" marR="0" lvl="0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>
            <a:spLocks noGrp="1"/>
          </p:cNvSpPr>
          <p:nvPr>
            <p:ph type="pic" idx="2"/>
          </p:nvPr>
        </p:nvSpPr>
        <p:spPr>
          <a:xfrm>
            <a:off x="0" y="0"/>
            <a:ext cx="13004700" cy="9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15"/>
          </p:nvPr>
        </p:nvSpPr>
        <p:spPr>
          <a:xfrm>
            <a:off x="518303" y="2264279"/>
            <a:ext cx="11438080" cy="6451200"/>
          </a:xfrm>
          <a:prstGeom prst="rect">
            <a:avLst/>
          </a:prstGeom>
          <a:solidFill>
            <a:srgbClr val="FF0000"/>
          </a:solidFill>
        </p:spPr>
        <p:txBody>
          <a:bodyPr/>
          <a:lstStyle>
            <a:lvl1pPr algn="ctr">
              <a:defRPr sz="1707"/>
            </a:lvl1pPr>
          </a:lstStyle>
          <a:p>
            <a:pPr marL="325115" marR="0" lvl="0" indent="-325115" algn="l" defTabSz="1300460" rtl="0" eaLnBrk="1" fontAlgn="auto" latinLnBrk="0" hangingPunct="1">
              <a:lnSpc>
                <a:spcPct val="90000"/>
              </a:lnSpc>
              <a:spcBef>
                <a:spcPts val="1422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dirty="0"/>
          </a:p>
        </p:txBody>
      </p:sp>
      <p:sp>
        <p:nvSpPr>
          <p:cNvPr id="11" name="Textplatzhalter 28"/>
          <p:cNvSpPr>
            <a:spLocks noGrp="1"/>
          </p:cNvSpPr>
          <p:nvPr>
            <p:ph type="body" sz="quarter" idx="14"/>
          </p:nvPr>
        </p:nvSpPr>
        <p:spPr>
          <a:xfrm>
            <a:off x="4847244" y="5724197"/>
            <a:ext cx="7635395" cy="3517092"/>
          </a:xfrm>
          <a:prstGeom prst="rect">
            <a:avLst/>
          </a:prstGeom>
          <a:solidFill>
            <a:srgbClr val="E1E1DC"/>
          </a:solidFill>
        </p:spPr>
        <p:txBody>
          <a:bodyPr lIns="360000" rIns="360000" bIns="360000"/>
          <a:lstStyle>
            <a:lvl1pPr marL="0" indent="0">
              <a:lnSpc>
                <a:spcPts val="4978"/>
              </a:lnSpc>
              <a:spcBef>
                <a:spcPts val="0"/>
              </a:spcBef>
              <a:buFontTx/>
              <a:buNone/>
              <a:defRPr sz="4267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0" indent="0">
              <a:lnSpc>
                <a:spcPts val="4978"/>
              </a:lnSpc>
              <a:spcBef>
                <a:spcPts val="0"/>
              </a:spcBef>
              <a:buFontTx/>
              <a:buNone/>
              <a:defRPr sz="2844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4848640" y="4935914"/>
            <a:ext cx="7635393" cy="798138"/>
          </a:xfrm>
          <a:prstGeom prst="rect">
            <a:avLst/>
          </a:prstGeom>
          <a:solidFill>
            <a:srgbClr val="E1E1DC"/>
          </a:solidFill>
        </p:spPr>
        <p:txBody>
          <a:bodyPr lIns="360000" tIns="360000" rIns="360000" bIns="251999"/>
          <a:lstStyle>
            <a:lvl1pPr marL="0" indent="0">
              <a:buNone/>
              <a:defRPr sz="2133" b="1" spc="142" baseline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de-DE" dirty="0"/>
              <a:t>18 AUG, 2018 · BERLIN</a:t>
            </a:r>
          </a:p>
        </p:txBody>
      </p:sp>
    </p:spTree>
    <p:extLst>
      <p:ext uri="{BB962C8B-B14F-4D97-AF65-F5344CB8AC3E}">
        <p14:creationId xmlns:p14="http://schemas.microsoft.com/office/powerpoint/2010/main" val="21097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97244" y="853618"/>
            <a:ext cx="9056400" cy="7757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1pPr>
            <a:lvl2pPr lvl="1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502400" y="-237"/>
            <a:ext cx="6502500" cy="975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44475" tIns="144475" rIns="144475" bIns="1444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77600" y="2338465"/>
            <a:ext cx="5753100" cy="2811000"/>
          </a:xfrm>
          <a:prstGeom prst="rect">
            <a:avLst/>
          </a:prstGeom>
        </p:spPr>
        <p:txBody>
          <a:bodyPr spcFirstLastPara="1" wrap="square" lIns="144475" tIns="144475" rIns="144475" bIns="14447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77600" y="5315461"/>
            <a:ext cx="5753100" cy="23421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7025067" y="1373061"/>
            <a:ext cx="5457000" cy="70071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/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2500"/>
              </a:spcBef>
              <a:spcAft>
                <a:spcPts val="25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43307" y="8022424"/>
            <a:ext cx="8531700" cy="11475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43307" y="2097541"/>
            <a:ext cx="12118200" cy="3723300"/>
          </a:xfrm>
          <a:prstGeom prst="rect">
            <a:avLst/>
          </a:prstGeom>
        </p:spPr>
        <p:txBody>
          <a:bodyPr spcFirstLastPara="1" wrap="square" lIns="144475" tIns="144475" rIns="144475" bIns="14447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000"/>
              <a:buNone/>
              <a:defRPr sz="19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43307" y="5977553"/>
            <a:ext cx="12118200" cy="24666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/>
          <a:lstStyle>
            <a:lvl1pPr marL="457200" lvl="0" indent="-4064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1pPr>
            <a:lvl2pPr marL="914400" lvl="1" indent="-368300" algn="ctr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algn="ctr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algn="ctr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algn="ctr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algn="ctr">
              <a:spcBef>
                <a:spcPts val="25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algn="ctr">
              <a:spcBef>
                <a:spcPts val="25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algn="ctr">
              <a:spcBef>
                <a:spcPts val="25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algn="ctr">
              <a:spcBef>
                <a:spcPts val="2500"/>
              </a:spcBef>
              <a:spcAft>
                <a:spcPts val="25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bg>
      <p:bgPr>
        <a:solidFill>
          <a:srgbClr val="FFFFFF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732159" y="1334586"/>
            <a:ext cx="11540400" cy="128100"/>
          </a:xfrm>
          <a:prstGeom prst="rect">
            <a:avLst/>
          </a:prstGeom>
          <a:solidFill>
            <a:srgbClr val="EF7C00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4"/>
          <p:cNvSpPr/>
          <p:nvPr/>
        </p:nvSpPr>
        <p:spPr>
          <a:xfrm>
            <a:off x="732159" y="9190400"/>
            <a:ext cx="11540400" cy="128100"/>
          </a:xfrm>
          <a:prstGeom prst="rect">
            <a:avLst/>
          </a:prstGeom>
          <a:solidFill>
            <a:srgbClr val="9D8E8F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733778" y="51199"/>
            <a:ext cx="11538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da"/>
              <a:buNone/>
              <a:defRPr sz="3000" b="0" i="0" u="none" strike="noStrike" cap="none">
                <a:solidFill>
                  <a:srgbClr val="000000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732159" y="2092413"/>
            <a:ext cx="11540400" cy="6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Times New Roman Regular" panose="02020603050405020304" pitchFamily="18" charset="0"/>
                <a:ea typeface="Times New Roman Regular" panose="02020603050405020304" pitchFamily="18" charset="0"/>
                <a:cs typeface="Times New Roman Regular" panose="02020603050405020304" pitchFamily="18" charset="0"/>
                <a:sym typeface="EB Garamond"/>
              </a:defRPr>
            </a:lvl1pPr>
            <a:lvl2pPr marL="914400" marR="0" lvl="1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Char char="•"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2286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EB Garamond"/>
              <a:buNone/>
              <a:defRPr sz="24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363519" y="9390080"/>
            <a:ext cx="2424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Title Only 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732159" y="1334586"/>
            <a:ext cx="11540400" cy="128100"/>
          </a:xfrm>
          <a:prstGeom prst="rect">
            <a:avLst/>
          </a:prstGeom>
          <a:solidFill>
            <a:srgbClr val="EF7C00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/>
          <p:nvPr/>
        </p:nvSpPr>
        <p:spPr>
          <a:xfrm>
            <a:off x="732159" y="9190400"/>
            <a:ext cx="11540400" cy="128100"/>
          </a:xfrm>
          <a:prstGeom prst="rect">
            <a:avLst/>
          </a:prstGeom>
          <a:solidFill>
            <a:srgbClr val="9D8E8F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733778" y="51199"/>
            <a:ext cx="11538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da"/>
              <a:buNone/>
              <a:defRPr sz="3000" b="0" i="0" u="none" strike="noStrike" cap="none">
                <a:solidFill>
                  <a:srgbClr val="000000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363519" y="9390080"/>
            <a:ext cx="2424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-2">
  <p:cSld name="Two Content 1-2"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732159" y="1334586"/>
            <a:ext cx="11540400" cy="128100"/>
          </a:xfrm>
          <a:prstGeom prst="rect">
            <a:avLst/>
          </a:prstGeom>
          <a:solidFill>
            <a:srgbClr val="EF7C00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6"/>
          <p:cNvSpPr/>
          <p:nvPr/>
        </p:nvSpPr>
        <p:spPr>
          <a:xfrm>
            <a:off x="732159" y="9190400"/>
            <a:ext cx="11540400" cy="128100"/>
          </a:xfrm>
          <a:prstGeom prst="rect">
            <a:avLst/>
          </a:prstGeom>
          <a:solidFill>
            <a:srgbClr val="9D8E8F"/>
          </a:solidFill>
          <a:ln>
            <a:noFill/>
          </a:ln>
        </p:spPr>
        <p:txBody>
          <a:bodyPr spcFirstLastPara="1" wrap="square" lIns="65000" tIns="65000" rIns="65000" bIns="6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733778" y="51199"/>
            <a:ext cx="11538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da"/>
              <a:buNone/>
              <a:defRPr sz="3000" b="0" i="0" u="none" strike="noStrike" cap="none">
                <a:solidFill>
                  <a:srgbClr val="000000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363519" y="9390080"/>
            <a:ext cx="2424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Monda"/>
              <a:buNone/>
              <a:defRPr sz="1400" b="1" i="0" u="none" strike="noStrike" cap="none">
                <a:solidFill>
                  <a:srgbClr val="888888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733778" y="2092960"/>
            <a:ext cx="3675600" cy="6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EB Garamond"/>
              <a:buNone/>
              <a:defRPr sz="2200" b="0" i="0" u="none" strike="noStrike" cap="none">
                <a:solidFill>
                  <a:srgbClr val="000000"/>
                </a:solidFill>
                <a:latin typeface="Times New Roman Regular" panose="02020603050405020304" pitchFamily="18" charset="0"/>
                <a:ea typeface="Times New Roman Regular" panose="02020603050405020304" pitchFamily="18" charset="0"/>
                <a:cs typeface="Times New Roman Regular" panose="02020603050405020304" pitchFamily="18" charset="0"/>
                <a:sym typeface="EB Garamond"/>
              </a:defRPr>
            </a:lvl1pPr>
            <a:lvl2pPr marL="914400" marR="0" lvl="1" indent="-368300" algn="l" rtl="0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EB Garamond"/>
              <a:buChar char="•"/>
              <a:defRPr sz="22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marR="0" lvl="2" indent="-228600" algn="l" rtl="0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EB Garamond"/>
              <a:buNone/>
              <a:defRPr sz="22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marR="0" lvl="3" indent="-228600" algn="l" rtl="0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EB Garamond"/>
              <a:buNone/>
              <a:defRPr sz="22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marR="0" lvl="4" indent="-228600" algn="l" rtl="0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EB Garamond"/>
              <a:buNone/>
              <a:defRPr sz="2200" b="0" i="0" u="none" strike="noStrike" cap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  <p:sp>
        <p:nvSpPr>
          <p:cNvPr id="69" name="Google Shape;69;p16"/>
          <p:cNvSpPr>
            <a:spLocks noGrp="1"/>
          </p:cNvSpPr>
          <p:nvPr>
            <p:ph type="pic" idx="2"/>
          </p:nvPr>
        </p:nvSpPr>
        <p:spPr>
          <a:xfrm>
            <a:off x="4664568" y="2092960"/>
            <a:ext cx="7611000" cy="6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43307" y="843899"/>
            <a:ext cx="12118200" cy="1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475" tIns="144475" rIns="144475" bIns="14447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43307" y="2185434"/>
            <a:ext cx="12118200" cy="6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475" tIns="144475" rIns="144475" bIns="144475" anchor="t" anchorCtr="0"/>
          <a:lstStyle>
            <a:lvl1pPr marL="457200" lvl="0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marL="914400" lvl="1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2pPr>
            <a:lvl3pPr marL="1371600" lvl="2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3pPr>
            <a:lvl4pPr marL="1828800" lvl="3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4pPr>
            <a:lvl5pPr marL="2286000" lvl="4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5pPr>
            <a:lvl6pPr marL="2743200" lvl="5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6pPr>
            <a:lvl7pPr marL="3200400" lvl="6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7pPr>
            <a:lvl8pPr marL="3657600" lvl="7" indent="-36830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8pPr>
            <a:lvl9pPr marL="4114800" lvl="8" indent="-36830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2049718" y="8842841"/>
            <a:ext cx="7803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4475" tIns="144475" rIns="144475" bIns="144475" anchor="ctr" anchorCtr="0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7" r:id="rId12"/>
    <p:sldLayoutId id="2147483668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hyperlink" Target="mailto:pbelouin@mpiwg-berlin.mpg.de" TargetMode="External"/><Relationship Id="rId4" Type="http://schemas.openxmlformats.org/officeDocument/2006/relationships/hyperlink" Target="https://rise.mpiwg-berlin.mpg.d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ise.mpiwg-berlin.mpg.d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cogito.pelagios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61ABB59D-0168-4C4F-B10E-8E14AF35DC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918" b="918"/>
          <a:stretch>
            <a:fillRect/>
          </a:stretch>
        </p:blipFill>
        <p:spPr/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2BE188-D989-3644-B241-7F43197C71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47244" y="5724197"/>
            <a:ext cx="7635395" cy="3517092"/>
          </a:xfrm>
        </p:spPr>
        <p:txBody>
          <a:bodyPr/>
          <a:lstStyle/>
          <a:p>
            <a:r>
              <a:rPr lang="en-US" sz="3600" b="1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RISE and SHINE</a:t>
            </a:r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API-based Infrastructure for Multilingual Textual Resources</a:t>
            </a:r>
          </a:p>
          <a:p>
            <a:r>
              <a:rPr lang="en-US" sz="2800" i="1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 Planck Institute for the History of Science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CAED5B-BAB5-2A43-8865-6CE22D11AA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48640" y="4935914"/>
            <a:ext cx="7635393" cy="798138"/>
          </a:xfrm>
        </p:spPr>
        <p:txBody>
          <a:bodyPr/>
          <a:lstStyle/>
          <a:p>
            <a:r>
              <a:rPr lang="en-US" dirty="0"/>
              <a:t>16 Jun · London · Pascal </a:t>
            </a:r>
            <a:r>
              <a:rPr lang="en-US" dirty="0" err="1"/>
              <a:t>Belouin</a:t>
            </a:r>
            <a:r>
              <a:rPr lang="en-US" dirty="0"/>
              <a:t> &amp; Sean Wang</a:t>
            </a:r>
          </a:p>
        </p:txBody>
      </p:sp>
      <p:pic>
        <p:nvPicPr>
          <p:cNvPr id="5" name="Google Shape;57;p13">
            <a:extLst>
              <a:ext uri="{FF2B5EF4-FFF2-40B4-BE49-F238E27FC236}">
                <a16:creationId xmlns:a16="http://schemas.microsoft.com/office/drawing/2014/main" id="{586D6A38-B75C-5D4D-85A9-4E0FF16BB6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8458" y="0"/>
            <a:ext cx="1020337" cy="10465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3949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7C709379-BFD4-CB41-8059-4456D25B1EE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cog_demo_1.mov">
            <a:hlinkClick r:id="" action="ppaction://media"/>
            <a:extLst>
              <a:ext uri="{FF2B5EF4-FFF2-40B4-BE49-F238E27FC236}">
                <a16:creationId xmlns:a16="http://schemas.microsoft.com/office/drawing/2014/main" id="{8A16365D-149D-4D45-9CA0-ACA1A61B9B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8489" y="1904792"/>
            <a:ext cx="12240525" cy="62816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61ABB59D-0168-4C4F-B10E-8E14AF35DC1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918" b="918"/>
          <a:stretch>
            <a:fillRect/>
          </a:stretch>
        </p:blipFill>
        <p:spPr/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2BE188-D989-3644-B241-7F43197C71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47244" y="5724197"/>
            <a:ext cx="7635395" cy="3517092"/>
          </a:xfrm>
        </p:spPr>
        <p:txBody>
          <a:bodyPr/>
          <a:lstStyle/>
          <a:p>
            <a:r>
              <a:rPr lang="en-US" sz="2800" i="1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Please get in touch with comments/questions!</a:t>
            </a:r>
          </a:p>
          <a:p>
            <a:r>
              <a:rPr lang="de-DE" sz="28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https://rise.mpiwg-berlin.mpg.de/</a:t>
            </a:r>
            <a:endParaRPr lang="en-US" sz="28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pbelouin@mpiwg-berlin.mpg.de</a:t>
            </a:r>
            <a:endParaRPr lang="en-US" sz="28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 Planck Institute for the History of Science</a:t>
            </a:r>
          </a:p>
          <a:p>
            <a:r>
              <a:rPr lang="en-US" sz="2800" i="1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(Twitter @MPIWG)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CAED5B-BAB5-2A43-8865-6CE22D11AA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48640" y="4935914"/>
            <a:ext cx="7635393" cy="798138"/>
          </a:xfrm>
        </p:spPr>
        <p:txBody>
          <a:bodyPr/>
          <a:lstStyle/>
          <a:p>
            <a:r>
              <a:rPr lang="en-US" dirty="0"/>
              <a:t>16 Jun · London · Pascal </a:t>
            </a:r>
            <a:r>
              <a:rPr lang="en-US" dirty="0" err="1"/>
              <a:t>Belouin</a:t>
            </a:r>
            <a:r>
              <a:rPr lang="en-US" dirty="0"/>
              <a:t> &amp; Sean Wang</a:t>
            </a:r>
          </a:p>
        </p:txBody>
      </p:sp>
      <p:pic>
        <p:nvPicPr>
          <p:cNvPr id="5" name="Google Shape;57;p13">
            <a:extLst>
              <a:ext uri="{FF2B5EF4-FFF2-40B4-BE49-F238E27FC236}">
                <a16:creationId xmlns:a16="http://schemas.microsoft.com/office/drawing/2014/main" id="{586D6A38-B75C-5D4D-85A9-4E0FF16BB63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868458" y="0"/>
            <a:ext cx="1020337" cy="10465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4480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/>
        </p:nvSpPr>
        <p:spPr>
          <a:xfrm>
            <a:off x="1695148" y="4046947"/>
            <a:ext cx="9252252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7200" i="0" u="none" strike="noStrike" cap="none" dirty="0">
                <a:solidFill>
                  <a:srgbClr val="006464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Thank </a:t>
            </a:r>
            <a:r>
              <a:rPr lang="en-US" sz="7200" dirty="0">
                <a:solidFill>
                  <a:srgbClr val="006464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y</a:t>
            </a:r>
            <a:r>
              <a:rPr lang="en-US" sz="7200" i="0" u="none" strike="noStrike" cap="none" dirty="0">
                <a:solidFill>
                  <a:srgbClr val="006464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ou!</a:t>
            </a:r>
            <a:endParaRPr sz="72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9C2EE616-41DD-8D49-9065-DD9D097D2B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ACCE3F-9ABD-2A43-BD91-5A28726B7CA2}"/>
              </a:ext>
            </a:extLst>
          </p:cNvPr>
          <p:cNvSpPr txBox="1"/>
          <p:nvPr/>
        </p:nvSpPr>
        <p:spPr>
          <a:xfrm>
            <a:off x="3162396" y="5617029"/>
            <a:ext cx="63177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u="sng" dirty="0" err="1">
                <a:solidFill>
                  <a:srgbClr val="0070C0"/>
                </a:solidFill>
              </a:rPr>
              <a:t>tinyurl.com</a:t>
            </a:r>
            <a:r>
              <a:rPr lang="en-GB" sz="4000" u="sng" dirty="0">
                <a:solidFill>
                  <a:srgbClr val="0070C0"/>
                </a:solidFill>
              </a:rPr>
              <a:t>/disrupt2020rise</a:t>
            </a:r>
          </a:p>
        </p:txBody>
      </p:sp>
    </p:spTree>
    <p:extLst>
      <p:ext uri="{BB962C8B-B14F-4D97-AF65-F5344CB8AC3E}">
        <p14:creationId xmlns:p14="http://schemas.microsoft.com/office/powerpoint/2010/main" val="2325454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260427" y="384295"/>
            <a:ext cx="11741073" cy="10860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DH research based on multilingual texts</a:t>
            </a:r>
            <a:endParaRPr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260427" y="1613934"/>
            <a:ext cx="12118200" cy="7278606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There are many digital multilingual texts!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3200" dirty="0">
                <a:latin typeface="Calibri" panose="020F0502020204030204" pitchFamily="34" charset="0"/>
                <a:cs typeface="Calibri" panose="020F0502020204030204" pitchFamily="34" charset="0"/>
              </a:rPr>
              <a:t>Many non-English texts have been digitized!</a:t>
            </a:r>
          </a:p>
          <a:p>
            <a:pPr indent="-457200">
              <a:buFontTx/>
              <a:buChar char="-"/>
            </a:pPr>
            <a:r>
              <a:rPr lang="en-GB" sz="3200" dirty="0">
                <a:latin typeface="Calibri" panose="020F0502020204030204" pitchFamily="34" charset="0"/>
                <a:cs typeface="Calibri" panose="020F0502020204030204" pitchFamily="34" charset="0"/>
              </a:rPr>
              <a:t>Many databases offer texts in various formats</a:t>
            </a:r>
          </a:p>
          <a:p>
            <a:pPr marL="0" lvl="0" indent="0" algn="l" rtl="0">
              <a:spcBef>
                <a:spcPts val="2500"/>
              </a:spcBef>
              <a:spcAft>
                <a:spcPts val="0"/>
              </a:spcAft>
              <a:buNone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How do we allow easy access to these multilingual texts?</a:t>
            </a:r>
          </a:p>
          <a:p>
            <a:pPr lvl="0" indent="-457200">
              <a:buFontTx/>
              <a:buChar char="-"/>
            </a:pPr>
            <a:endParaRPr lang="en-GB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>
              <a:buFontTx/>
              <a:buChar char="-"/>
            </a:pPr>
            <a:r>
              <a:rPr lang="en-GB" sz="3200" dirty="0">
                <a:latin typeface="Calibri" panose="020F0502020204030204" pitchFamily="34" charset="0"/>
                <a:cs typeface="Calibri" panose="020F0502020204030204" pitchFamily="34" charset="0"/>
              </a:rPr>
              <a:t>Many exciting digital tools are now available</a:t>
            </a:r>
          </a:p>
          <a:p>
            <a:pPr lvl="0" indent="-457200">
              <a:buFontTx/>
              <a:buChar char="-"/>
            </a:pPr>
            <a:r>
              <a:rPr lang="en-GB" sz="3200" dirty="0">
                <a:latin typeface="Calibri" panose="020F0502020204030204" pitchFamily="34" charset="0"/>
                <a:cs typeface="Calibri" panose="020F0502020204030204" pitchFamily="34" charset="0"/>
              </a:rPr>
              <a:t>Scholars need to provide texts into these tools</a:t>
            </a:r>
          </a:p>
          <a:p>
            <a:pPr lvl="0" indent="-457200">
              <a:buFontTx/>
              <a:buChar char="-"/>
            </a:pPr>
            <a:endParaRPr lang="en-GB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>
              <a:buNone/>
            </a:pPr>
            <a:r>
              <a:rPr lang="en-GB" sz="3200" b="1" dirty="0">
                <a:latin typeface="Calibri" panose="020F0502020204030204" pitchFamily="34" charset="0"/>
                <a:cs typeface="Calibri" panose="020F0502020204030204" pitchFamily="34" charset="0"/>
              </a:rPr>
              <a:t>How can we make this resources-to-tools workflow as seamless as possible?</a:t>
            </a:r>
          </a:p>
          <a:p>
            <a:pPr marL="0" lvl="0" indent="0" algn="l" rtl="0">
              <a:spcBef>
                <a:spcPts val="2500"/>
              </a:spcBef>
              <a:spcAft>
                <a:spcPts val="0"/>
              </a:spcAft>
              <a:buNone/>
            </a:pP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Google Shape;57;p13">
            <a:extLst>
              <a:ext uri="{FF2B5EF4-FFF2-40B4-BE49-F238E27FC236}">
                <a16:creationId xmlns:a16="http://schemas.microsoft.com/office/drawing/2014/main" id="{E517DAD8-058E-BE4B-9016-9AEE65D6901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68458" y="0"/>
            <a:ext cx="1020337" cy="1046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>
            <a:spLocks noGrp="1"/>
          </p:cNvSpPr>
          <p:nvPr>
            <p:ph type="body" idx="1"/>
          </p:nvPr>
        </p:nvSpPr>
        <p:spPr>
          <a:xfrm>
            <a:off x="449650" y="557250"/>
            <a:ext cx="12118200" cy="67341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RISE &amp; SHINE is a digital infrastructure that links resources and tools</a:t>
            </a:r>
            <a:endParaRPr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lang="en-GB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SHINE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An API-based </a:t>
            </a:r>
            <a:r>
              <a:rPr lang="en-US" sz="40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exchange format 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allowing the secure machine-to-machine exchange of (licensed and open-access) resources in any language</a:t>
            </a:r>
            <a:endParaRPr lang="de-DE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lvl="0" indent="-571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Tx/>
              <a:buChar char="-"/>
            </a:pPr>
            <a:endParaRPr lang="en-GB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1500" lvl="0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GB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RISE</a:t>
            </a:r>
            <a:r>
              <a:rPr lang="en-GB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 secure and trust-worthy </a:t>
            </a:r>
            <a:r>
              <a:rPr lang="en-GB" sz="4000" b="1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guard</a:t>
            </a:r>
            <a:r>
              <a:rPr lang="en-GB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between every transfer to make sure that every exchange is authorized</a:t>
            </a: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lang="en-GB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r>
              <a:rPr lang="de-DE" sz="4000" dirty="0">
                <a:hlinkClick r:id="rId3"/>
              </a:rPr>
              <a:t>https://rise.mpiwg-berlin.mpg.de/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673E44B-D801-BE42-92EC-1403F3C6ED4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159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7;p13">
            <a:extLst>
              <a:ext uri="{FF2B5EF4-FFF2-40B4-BE49-F238E27FC236}">
                <a16:creationId xmlns:a16="http://schemas.microsoft.com/office/drawing/2014/main" id="{36A4A208-3B54-FB44-817A-16C1818F06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491FD9-5AFB-614E-A860-79BAC90F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42124"/>
            <a:ext cx="13004800" cy="566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0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7;p13">
            <a:extLst>
              <a:ext uri="{FF2B5EF4-FFF2-40B4-BE49-F238E27FC236}">
                <a16:creationId xmlns:a16="http://schemas.microsoft.com/office/drawing/2014/main" id="{36A4A208-3B54-FB44-817A-16C1818F06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491FD9-5AFB-614E-A860-79BAC90F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34962"/>
            <a:ext cx="13004800" cy="428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7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>
            <a:spLocks noGrp="1"/>
          </p:cNvSpPr>
          <p:nvPr>
            <p:ph type="body" idx="1"/>
          </p:nvPr>
        </p:nvSpPr>
        <p:spPr>
          <a:xfrm>
            <a:off x="449650" y="557250"/>
            <a:ext cx="12118200" cy="67341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 Partners: Resource Providers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Chinese Buddhist Electronic Text Association (Jen-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Jou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“Joey” Hung)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Chinese Text Project (Donald Sturgeon)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Corpus-DB (Jonathan Reeve)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Freie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Universität Berlin (Beatrice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Gründler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Mahmoud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Kozae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Harvard-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Yenching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Library (James K.M. Cheng, Sharon Li-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Shiuan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Yang)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Kanseki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Repository (Christian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Wittern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National Taiwan University (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Jieh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Hsiang)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Staatsbibliothek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zu Berlin (Matthias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Kaun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Martina Siebert,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Hou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Ieong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“Brent” Ho)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Esukhia</a:t>
            </a: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(Elie Roux)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673E44B-D801-BE42-92EC-1403F3C6ED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8058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>
            <a:spLocks noGrp="1"/>
          </p:cNvSpPr>
          <p:nvPr>
            <p:ph type="body" idx="1"/>
          </p:nvPr>
        </p:nvSpPr>
        <p:spPr>
          <a:xfrm>
            <a:off x="449650" y="557250"/>
            <a:ext cx="12118200" cy="67341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Research Tools</a:t>
            </a: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Current:</a:t>
            </a: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Recogito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Pelagios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Commons: Rainer Simon, Rebecca Kahn)</a:t>
            </a:r>
          </a:p>
          <a:p>
            <a:pPr marL="914400" lvl="2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lang="en-US"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28700" lvl="1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Upcoming:</a:t>
            </a: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MARKUS &amp; COMPARATIVUS 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(Leiden University: Hilde De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Weerdt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Hou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Ieong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“Brent” Ho)</a:t>
            </a:r>
          </a:p>
          <a:p>
            <a:pPr marL="914400" lvl="2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lang="en-US" sz="36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 err="1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Docusky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(National Taiwan University Digital Humanities Research Center: Xiang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Jie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Du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Xiechang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914400" lvl="2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673E44B-D801-BE42-92EC-1403F3C6ED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738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>
            <a:spLocks noGrp="1"/>
          </p:cNvSpPr>
          <p:nvPr>
            <p:ph type="body" idx="1"/>
          </p:nvPr>
        </p:nvSpPr>
        <p:spPr>
          <a:xfrm>
            <a:off x="449650" y="557250"/>
            <a:ext cx="12118200" cy="67341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Facilitating RISE &amp; SHINE’s adoption through open-source software development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research tool developers:</a:t>
            </a:r>
          </a:p>
          <a:p>
            <a:pPr marL="1943100" lvl="3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RISE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library,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36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Vue.js</a:t>
            </a: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toolkits, Python SHINE script</a:t>
            </a:r>
            <a:endParaRPr lang="en-US" sz="36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485900" lvl="2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resource owners and providers:</a:t>
            </a:r>
          </a:p>
          <a:p>
            <a:pPr marL="1943100" lvl="3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Open-source RISE Resource-provider software reference implementation</a:t>
            </a:r>
          </a:p>
          <a:p>
            <a:pPr marL="1943100" lvl="3" indent="-5715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FontTx/>
              <a:buChar char="-"/>
            </a:pPr>
            <a:r>
              <a:rPr lang="en-US" sz="3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Upcoming: Integration with Github and other types of resource repositories</a:t>
            </a:r>
            <a:endParaRPr lang="en-US" sz="36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4000"/>
              <a:buNone/>
            </a:pPr>
            <a:endParaRPr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673E44B-D801-BE42-92EC-1403F3C6ED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2077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 txBox="1">
            <a:spLocks noGrp="1"/>
          </p:cNvSpPr>
          <p:nvPr>
            <p:ph type="body" idx="1"/>
          </p:nvPr>
        </p:nvSpPr>
        <p:spPr>
          <a:xfrm>
            <a:off x="449656" y="2479566"/>
            <a:ext cx="12118193" cy="5691600"/>
          </a:xfrm>
          <a:prstGeom prst="rect">
            <a:avLst/>
          </a:prstGeom>
        </p:spPr>
        <p:txBody>
          <a:bodyPr spcFirstLastPara="1" wrap="square" lIns="144475" tIns="144475" rIns="144475" bIns="144475" anchor="t" anchorCtr="0">
            <a:noAutofit/>
          </a:bodyPr>
          <a:lstStyle/>
          <a:p>
            <a:pPr marL="958361" lvl="0" indent="-95836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RISE &amp; SHINE enabled seamless import of multilingual resources into </a:t>
            </a:r>
            <a:r>
              <a:rPr lang="en-US" sz="4000" dirty="0" err="1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Recogito</a:t>
            </a:r>
            <a:endParaRPr lang="en-US"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sz="4000" dirty="0">
                <a:hlinkClick r:id="rId3"/>
              </a:rPr>
              <a:t>https://recogito.pelagios.org/</a:t>
            </a:r>
            <a:r>
              <a:rPr lang="en-US" sz="4000" dirty="0">
                <a:solidFill>
                  <a:srgbClr val="00646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4000" dirty="0">
              <a:solidFill>
                <a:srgbClr val="00646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656E11F-D2F3-4947-B427-AB48F6F5614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58290" y="201495"/>
            <a:ext cx="1415300" cy="145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24906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7298</TotalTime>
  <Words>752</Words>
  <Application>Microsoft Macintosh PowerPoint</Application>
  <PresentationFormat>Custom</PresentationFormat>
  <Paragraphs>87</Paragraphs>
  <Slides>12</Slides>
  <Notes>12</Notes>
  <HiddenSlides>4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EB Garamond</vt:lpstr>
      <vt:lpstr>Times New Roman</vt:lpstr>
      <vt:lpstr>Calibri</vt:lpstr>
      <vt:lpstr>Arial</vt:lpstr>
      <vt:lpstr>Monda</vt:lpstr>
      <vt:lpstr>Helvetica Neue Light</vt:lpstr>
      <vt:lpstr>Times New Roman Regular</vt:lpstr>
      <vt:lpstr>Helvetica Neue</vt:lpstr>
      <vt:lpstr>Simple Light</vt:lpstr>
      <vt:lpstr>PowerPoint Presentation</vt:lpstr>
      <vt:lpstr>DH research based on multilingual texts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Local Gazetteers Project to Asia Network: Working with Licensed Materials in Digital Humanities</dc:title>
  <cp:lastModifiedBy>Microsoft Office User</cp:lastModifiedBy>
  <cp:revision>91</cp:revision>
  <dcterms:modified xsi:type="dcterms:W3CDTF">2020-08-11T11:55:14Z</dcterms:modified>
</cp:coreProperties>
</file>